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aven Pro" panose="020B0604020202020204" charset="0"/>
      <p:regular r:id="rId13"/>
      <p:bold r:id="rId14"/>
    </p:embeddedFont>
    <p:embeddedFont>
      <p:font typeface="Nunito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5"/>
  </p:normalViewPr>
  <p:slideViewPr>
    <p:cSldViewPr snapToGrid="0">
      <p:cViewPr varScale="1">
        <p:scale>
          <a:sx n="111" d="100"/>
          <a:sy n="111" d="100"/>
        </p:scale>
        <p:origin x="39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 current government, their priorities ask us to lose te reo Maori title, and from 11 years old we also lose the Health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standards and the Lunches part of the programme.  Once again Schools are left to make the unworkable work.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efd6eb8552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efd6eb8552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76769890b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76769890b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ef557f3d8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ef557f3d8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ef557f3d8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ef557f3d8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ef557f3d8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ef557f3d8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ef557f3d8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ef557f3d8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C0791B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Source: MOE follow up online hui Friday 17 May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efd6eb855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efd6eb855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76769890b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76769890b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efd6eb855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efd6eb8552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813645" y="0"/>
            <a:ext cx="551670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>
            <a:spLocks noGrp="1"/>
          </p:cNvSpPr>
          <p:nvPr>
            <p:ph type="ctrTitle"/>
          </p:nvPr>
        </p:nvSpPr>
        <p:spPr>
          <a:xfrm>
            <a:off x="311700" y="1770850"/>
            <a:ext cx="8520600" cy="10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740" b="1"/>
              <a:t>Ka ora Ka ako</a:t>
            </a:r>
            <a:endParaRPr sz="5740" b="1"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1"/>
          </p:nvPr>
        </p:nvSpPr>
        <p:spPr>
          <a:xfrm>
            <a:off x="176700" y="2834125"/>
            <a:ext cx="289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/>
              <a:t>Healthy</a:t>
            </a:r>
            <a:r>
              <a:rPr lang="en" sz="5600" b="1">
                <a:solidFill>
                  <a:srgbClr val="000000"/>
                </a:solidFill>
              </a:rPr>
              <a:t> </a:t>
            </a:r>
            <a:endParaRPr sz="5600" b="1">
              <a:solidFill>
                <a:srgbClr val="000000"/>
              </a:solidFill>
            </a:endParaRPr>
          </a:p>
        </p:txBody>
      </p:sp>
      <p:sp>
        <p:nvSpPr>
          <p:cNvPr id="280" name="Google Shape;280;p13"/>
          <p:cNvSpPr txBox="1"/>
          <p:nvPr/>
        </p:nvSpPr>
        <p:spPr>
          <a:xfrm>
            <a:off x="2927550" y="283412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>
                <a:solidFill>
                  <a:schemeClr val="lt1"/>
                </a:solidFill>
              </a:rPr>
              <a:t>School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1" name="Google Shape;281;p13"/>
          <p:cNvSpPr txBox="1"/>
          <p:nvPr/>
        </p:nvSpPr>
        <p:spPr>
          <a:xfrm>
            <a:off x="5927550" y="2834125"/>
            <a:ext cx="3144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>
                <a:solidFill>
                  <a:schemeClr val="lt1"/>
                </a:solidFill>
              </a:rPr>
              <a:t>Lunches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5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Funded to Fail</a:t>
            </a:r>
            <a:endParaRPr/>
          </a:p>
        </p:txBody>
      </p:sp>
      <p:sp>
        <p:nvSpPr>
          <p:cNvPr id="344" name="Google Shape;344;p22"/>
          <p:cNvSpPr txBox="1">
            <a:spLocks noGrp="1"/>
          </p:cNvSpPr>
          <p:nvPr>
            <p:ph type="body" idx="1"/>
          </p:nvPr>
        </p:nvSpPr>
        <p:spPr>
          <a:xfrm>
            <a:off x="1303800" y="1300950"/>
            <a:ext cx="7030500" cy="31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Lunches have not been “saved” for yr 7-13 students.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We have been </a:t>
            </a:r>
            <a:r>
              <a:rPr lang="en" sz="1500" b="1">
                <a:solidFill>
                  <a:srgbClr val="FF0000"/>
                </a:solidFill>
              </a:rPr>
              <a:t>“intentionally underfunded”</a:t>
            </a:r>
            <a:r>
              <a:rPr lang="en" sz="1500">
                <a:solidFill>
                  <a:srgbClr val="000000"/>
                </a:solidFill>
              </a:rPr>
              <a:t> to cause schools to have to close the programmes and MOE and the Minister can pretend it was the schools decision.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Make no mistake.  The lunches programme in its proposed 2025 funding model will mean our most vulnerable students in society will now not receive food and </a:t>
            </a:r>
            <a:r>
              <a:rPr lang="en" sz="1500" b="1">
                <a:solidFill>
                  <a:srgbClr val="FF0000"/>
                </a:solidFill>
              </a:rPr>
              <a:t>schools will stop delivering the programme.</a:t>
            </a:r>
            <a:endParaRPr sz="15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0000"/>
                </a:solidFill>
              </a:rPr>
              <a:t>What wouldn’t you do if you and your kids didn’t eat </a:t>
            </a:r>
            <a:endParaRPr sz="1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0000"/>
                </a:solidFill>
              </a:rPr>
              <a:t>today and you have no food for tomorrow?</a:t>
            </a:r>
            <a:endParaRPr sz="1400" b="1">
              <a:solidFill>
                <a:srgbClr val="FF0000"/>
              </a:solidFill>
            </a:endParaRPr>
          </a:p>
        </p:txBody>
      </p:sp>
      <p:pic>
        <p:nvPicPr>
          <p:cNvPr id="345" name="Google Shape;3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1925" y="3129463"/>
            <a:ext cx="2343150" cy="1952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p22"/>
          <p:cNvCxnSpPr/>
          <p:nvPr/>
        </p:nvCxnSpPr>
        <p:spPr>
          <a:xfrm>
            <a:off x="5568175" y="3150400"/>
            <a:ext cx="3007800" cy="1819800"/>
          </a:xfrm>
          <a:prstGeom prst="straightConnector1">
            <a:avLst/>
          </a:prstGeom>
          <a:noFill/>
          <a:ln w="152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7" name="Google Shape;347;p22"/>
          <p:cNvCxnSpPr/>
          <p:nvPr/>
        </p:nvCxnSpPr>
        <p:spPr>
          <a:xfrm flipH="1">
            <a:off x="5658325" y="3142900"/>
            <a:ext cx="2827500" cy="1834800"/>
          </a:xfrm>
          <a:prstGeom prst="straightConnector1">
            <a:avLst/>
          </a:prstGeom>
          <a:noFill/>
          <a:ln w="152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2755" y="1281227"/>
            <a:ext cx="3379544" cy="21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81213"/>
            <a:ext cx="4114800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4"/>
          <p:cNvSpPr txBox="1">
            <a:spLocks noGrp="1"/>
          </p:cNvSpPr>
          <p:nvPr>
            <p:ph type="title"/>
          </p:nvPr>
        </p:nvSpPr>
        <p:spPr>
          <a:xfrm>
            <a:off x="311700" y="163000"/>
            <a:ext cx="8520600" cy="8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Fa</a:t>
            </a:r>
            <a:r>
              <a:rPr lang="en"/>
              <a:t>ct Check</a:t>
            </a:r>
            <a:r>
              <a:rPr lang="en" b="1"/>
              <a:t> 1:</a:t>
            </a:r>
            <a:r>
              <a:rPr lang="en"/>
              <a:t>  “There is no research to support lunches having a positive impact on learning.”</a:t>
            </a:r>
            <a:endParaRPr/>
          </a:p>
        </p:txBody>
      </p:sp>
      <p:sp>
        <p:nvSpPr>
          <p:cNvPr id="289" name="Google Shape;289;p14"/>
          <p:cNvSpPr txBox="1"/>
          <p:nvPr/>
        </p:nvSpPr>
        <p:spPr>
          <a:xfrm>
            <a:off x="184200" y="3611650"/>
            <a:ext cx="8775600" cy="13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A healthy diet is a foundation for health, well-being, optimal growth and development…The benefits of a healthy diet are reflected in higher educational outcomes, productivity and lifelong health.</a:t>
            </a:r>
            <a:endParaRPr sz="1800" b="1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World Health Organisation /health topics/healthy diets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"/>
          <p:cNvSpPr txBox="1">
            <a:spLocks noGrp="1"/>
          </p:cNvSpPr>
          <p:nvPr>
            <p:ph type="title"/>
          </p:nvPr>
        </p:nvSpPr>
        <p:spPr>
          <a:xfrm>
            <a:off x="311700" y="163000"/>
            <a:ext cx="8520600" cy="8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 Check</a:t>
            </a:r>
            <a:r>
              <a:rPr lang="en" b="1"/>
              <a:t> 1:</a:t>
            </a:r>
            <a:r>
              <a:rPr lang="en"/>
              <a:t>  “The implications”</a:t>
            </a:r>
            <a:endParaRPr/>
          </a:p>
        </p:txBody>
      </p:sp>
      <p:sp>
        <p:nvSpPr>
          <p:cNvPr id="295" name="Google Shape;295;p15"/>
          <p:cNvSpPr txBox="1"/>
          <p:nvPr/>
        </p:nvSpPr>
        <p:spPr>
          <a:xfrm>
            <a:off x="184200" y="804950"/>
            <a:ext cx="8775600" cy="40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>
                <a:solidFill>
                  <a:schemeClr val="dk2"/>
                </a:solidFill>
              </a:rPr>
              <a:t>Increased frequency and intensity of behavioural impacts on learners.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>
                <a:solidFill>
                  <a:schemeClr val="dk2"/>
                </a:solidFill>
              </a:rPr>
              <a:t>Increased frequency and intensity of developmental impacts on learners.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>
                <a:solidFill>
                  <a:schemeClr val="dk2"/>
                </a:solidFill>
              </a:rPr>
              <a:t>Negative impacts on environmental sustainability.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>
                <a:solidFill>
                  <a:schemeClr val="dk2"/>
                </a:solidFill>
              </a:rPr>
              <a:t>Increased societal costs for decreased health and well being of our people.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>
                <a:solidFill>
                  <a:schemeClr val="dk2"/>
                </a:solidFill>
              </a:rPr>
              <a:t>Decreased educational outcomes. 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>
                <a:solidFill>
                  <a:schemeClr val="dk2"/>
                </a:solidFill>
              </a:rPr>
              <a:t>Decreased economic productivity.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>
            <a:spLocks noGrp="1"/>
          </p:cNvSpPr>
          <p:nvPr>
            <p:ph type="title"/>
          </p:nvPr>
        </p:nvSpPr>
        <p:spPr>
          <a:xfrm>
            <a:off x="311700" y="163000"/>
            <a:ext cx="8520600" cy="8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Fa</a:t>
            </a:r>
            <a:r>
              <a:rPr lang="en"/>
              <a:t>ct Check</a:t>
            </a:r>
            <a:r>
              <a:rPr lang="en" b="1"/>
              <a:t> 2:</a:t>
            </a:r>
            <a:r>
              <a:rPr lang="en"/>
              <a:t>  “Schools will receive $3 per yr 7-13 student to continue the Lunches programme”</a:t>
            </a:r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1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Schools will receive no money for the yr 7-13 lunches programme in 2025.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“MOE will receive this funding” instead and schools are likely to receive an online credit.</a:t>
            </a:r>
            <a:endParaRPr sz="1500"/>
          </a:p>
        </p:txBody>
      </p:sp>
      <p:pic>
        <p:nvPicPr>
          <p:cNvPr id="302" name="Google Shape;302;p1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11700" y="3320152"/>
            <a:ext cx="8520599" cy="1823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7"/>
          <p:cNvSpPr txBox="1">
            <a:spLocks noGrp="1"/>
          </p:cNvSpPr>
          <p:nvPr>
            <p:ph type="title"/>
          </p:nvPr>
        </p:nvSpPr>
        <p:spPr>
          <a:xfrm>
            <a:off x="311700" y="163000"/>
            <a:ext cx="8520600" cy="8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Fa</a:t>
            </a:r>
            <a:r>
              <a:rPr lang="en"/>
              <a:t>ct Check</a:t>
            </a:r>
            <a:r>
              <a:rPr lang="en" b="1"/>
              <a:t> 2:</a:t>
            </a:r>
            <a:r>
              <a:rPr lang="en"/>
              <a:t>  “The implications”</a:t>
            </a:r>
            <a:endParaRPr/>
          </a:p>
        </p:txBody>
      </p:sp>
      <p:sp>
        <p:nvSpPr>
          <p:cNvPr id="308" name="Google Shape;308;p17"/>
          <p:cNvSpPr txBox="1">
            <a:spLocks noGrp="1"/>
          </p:cNvSpPr>
          <p:nvPr>
            <p:ph type="body" idx="1"/>
          </p:nvPr>
        </p:nvSpPr>
        <p:spPr>
          <a:xfrm>
            <a:off x="311700" y="789225"/>
            <a:ext cx="8520600" cy="25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Volume purchasing may enable the purchase of enough food for daily lunches.  Any shortfall will mean less food or school topping this up.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Schools will need to fund staffing, packaging, delivery (if more than 1 site), waste management, operating costs and maintenance from our Operations grant, meaning there will be less resourcing for teaching and learning in schools.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If schools do not already have kitchen facilities, they will not be funded for resources to prepare or serve the food.</a:t>
            </a:r>
            <a:endParaRPr sz="1500"/>
          </a:p>
        </p:txBody>
      </p:sp>
      <p:pic>
        <p:nvPicPr>
          <p:cNvPr id="309" name="Google Shape;309;p1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11700" y="3320152"/>
            <a:ext cx="8520599" cy="1823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 txBox="1">
            <a:spLocks noGrp="1"/>
          </p:cNvSpPr>
          <p:nvPr>
            <p:ph type="title"/>
          </p:nvPr>
        </p:nvSpPr>
        <p:spPr>
          <a:xfrm>
            <a:off x="311700" y="163000"/>
            <a:ext cx="8520600" cy="8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Fa</a:t>
            </a:r>
            <a:r>
              <a:rPr lang="en"/>
              <a:t>ct Check</a:t>
            </a:r>
            <a:r>
              <a:rPr lang="en" b="1"/>
              <a:t> 3:</a:t>
            </a:r>
            <a:r>
              <a:rPr lang="en"/>
              <a:t>  “Schools can order ready to eat sandwiches.”</a:t>
            </a:r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1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All subject to tendering but at the price point and even at volumes: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“It is unlikely sandwiches can be provided.”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/>
              <a:t>“It is unlikely fresh food can be delivered daily.”</a:t>
            </a:r>
            <a:endParaRPr sz="1500"/>
          </a:p>
        </p:txBody>
      </p:sp>
      <p:pic>
        <p:nvPicPr>
          <p:cNvPr id="316" name="Google Shape;316;p1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11700" y="3320152"/>
            <a:ext cx="8520599" cy="1823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 txBox="1">
            <a:spLocks noGrp="1"/>
          </p:cNvSpPr>
          <p:nvPr>
            <p:ph type="title"/>
          </p:nvPr>
        </p:nvSpPr>
        <p:spPr>
          <a:xfrm>
            <a:off x="311700" y="163000"/>
            <a:ext cx="8520600" cy="8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Fa</a:t>
            </a:r>
            <a:r>
              <a:rPr lang="en"/>
              <a:t>ct Check 3</a:t>
            </a:r>
            <a:r>
              <a:rPr lang="en" b="1"/>
              <a:t>:</a:t>
            </a:r>
            <a:r>
              <a:rPr lang="en"/>
              <a:t>  “The implications”</a:t>
            </a:r>
            <a:endParaRPr/>
          </a:p>
        </p:txBody>
      </p:sp>
      <p:sp>
        <p:nvSpPr>
          <p:cNvPr id="322" name="Google Shape;32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1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To prepare food on site, schools must go through the food control plan and certification process, otherwise food cannot be served to kids.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/>
              <a:t>Schools will only be able to provide long life, processed and pre-packaged snack foods.</a:t>
            </a:r>
            <a:endParaRPr sz="1500"/>
          </a:p>
        </p:txBody>
      </p:sp>
      <p:pic>
        <p:nvPicPr>
          <p:cNvPr id="323" name="Google Shape;323;p1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11700" y="3320152"/>
            <a:ext cx="8520599" cy="1823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Quick Comparison @ Tairangi School</a:t>
            </a:r>
            <a:endParaRPr b="1"/>
          </a:p>
        </p:txBody>
      </p:sp>
      <p:sp>
        <p:nvSpPr>
          <p:cNvPr id="329" name="Google Shape;32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0000"/>
                </a:solidFill>
              </a:rPr>
              <a:t>Year 0-6</a:t>
            </a:r>
            <a:endParaRPr sz="15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Existing Healthy Food Standards based on MOH recommendations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$122,000, 56% food 44% provision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0"/>
          <p:cNvSpPr txBox="1">
            <a:spLocks noGrp="1"/>
          </p:cNvSpPr>
          <p:nvPr>
            <p:ph type="body" idx="1"/>
          </p:nvPr>
        </p:nvSpPr>
        <p:spPr>
          <a:xfrm>
            <a:off x="4572000" y="1152475"/>
            <a:ext cx="4260300" cy="3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0000"/>
                </a:solidFill>
              </a:rPr>
              <a:t>Year 7-8</a:t>
            </a:r>
            <a:endParaRPr sz="15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New Health standards based on the food available for provision.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0000"/>
                </a:solidFill>
              </a:rPr>
              <a:t>From:</a:t>
            </a:r>
            <a:endParaRPr sz="15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$58,000, 56% ($32,000) food 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               44% ($26,000) provision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0000"/>
                </a:solidFill>
              </a:rPr>
              <a:t>To:</a:t>
            </a:r>
            <a:endParaRPr sz="15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$26,000, -$6,000 food (-20%)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               -$26,000 provision (-100%)</a:t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331" name="Google Shape;3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2776" y="2914399"/>
            <a:ext cx="2238273" cy="2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Implications @ Tairangi School</a:t>
            </a:r>
            <a:endParaRPr b="1"/>
          </a:p>
        </p:txBody>
      </p:sp>
      <p:sp>
        <p:nvSpPr>
          <p:cNvPr id="337" name="Google Shape;33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1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We will need to find $26,000 - $32,000 per year to continue.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Food purchased through MOE system will not meet their own Health requirements for year 0-6 students, meaning we cannot provide food ordered through the site to yr 0-6 students.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We now need to provide 2 different lunches.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Yr 0-6 students will get lower quality food as we use this finding to cover provision costs for yr 7-8.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Yr 7-8 students learn about commercial cooking from our chef and could otherwise be asked to prepare food, which they are not eating.</a:t>
            </a: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It is only a matter of time before the assets depreciate and we cannot afford the replacement of the $20,000 worth of kitchen equipment MOE required us to have to operate the kitchen.</a:t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338" name="Google Shape;3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6100" y="0"/>
            <a:ext cx="1216200" cy="121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Microsoft Office PowerPoint</Application>
  <PresentationFormat>On-screen Show (16:9)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Nunito</vt:lpstr>
      <vt:lpstr>Maven Pro</vt:lpstr>
      <vt:lpstr>Arial</vt:lpstr>
      <vt:lpstr>Momentum</vt:lpstr>
      <vt:lpstr>Ka ora Ka ako</vt:lpstr>
      <vt:lpstr>Fact Check 1:  “There is no research to support lunches having a positive impact on learning.”</vt:lpstr>
      <vt:lpstr>Fact Check 1:  “The implications”</vt:lpstr>
      <vt:lpstr>Fact Check 2:  “Schools will receive $3 per yr 7-13 student to continue the Lunches programme”</vt:lpstr>
      <vt:lpstr>Fact Check 2:  “The implications”</vt:lpstr>
      <vt:lpstr>Fact Check 3:  “Schools can order ready to eat sandwiches.”</vt:lpstr>
      <vt:lpstr>Fact Check 3:  “The implications”</vt:lpstr>
      <vt:lpstr>A Quick Comparison @ Tairangi School</vt:lpstr>
      <vt:lpstr>Implications @ Tairangi School</vt:lpstr>
      <vt:lpstr>Funded to Fail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 ora Ka ako</dc:title>
  <dc:creator>Debbie Levy</dc:creator>
  <cp:lastModifiedBy>Debbie Levy</cp:lastModifiedBy>
  <cp:revision>1</cp:revision>
  <dcterms:modified xsi:type="dcterms:W3CDTF">2024-08-06T21:46:45Z</dcterms:modified>
</cp:coreProperties>
</file>